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4" r:id="rId1"/>
  </p:sldMasterIdLst>
  <p:notesMasterIdLst>
    <p:notesMasterId r:id="rId51"/>
  </p:notesMasterIdLst>
  <p:handoutMasterIdLst>
    <p:handoutMasterId r:id="rId52"/>
  </p:handoutMasterIdLst>
  <p:sldIdLst>
    <p:sldId id="923" r:id="rId2"/>
    <p:sldId id="257" r:id="rId3"/>
    <p:sldId id="884" r:id="rId4"/>
    <p:sldId id="849" r:id="rId5"/>
    <p:sldId id="859" r:id="rId6"/>
    <p:sldId id="860" r:id="rId7"/>
    <p:sldId id="885" r:id="rId8"/>
    <p:sldId id="886" r:id="rId9"/>
    <p:sldId id="940" r:id="rId10"/>
    <p:sldId id="941" r:id="rId11"/>
    <p:sldId id="942" r:id="rId12"/>
    <p:sldId id="943" r:id="rId13"/>
    <p:sldId id="944" r:id="rId14"/>
    <p:sldId id="946" r:id="rId15"/>
    <p:sldId id="947" r:id="rId16"/>
    <p:sldId id="915" r:id="rId17"/>
    <p:sldId id="898" r:id="rId18"/>
    <p:sldId id="948" r:id="rId19"/>
    <p:sldId id="949" r:id="rId20"/>
    <p:sldId id="950" r:id="rId21"/>
    <p:sldId id="951" r:id="rId22"/>
    <p:sldId id="952" r:id="rId23"/>
    <p:sldId id="953" r:id="rId24"/>
    <p:sldId id="954" r:id="rId25"/>
    <p:sldId id="955" r:id="rId26"/>
    <p:sldId id="956" r:id="rId27"/>
    <p:sldId id="957" r:id="rId28"/>
    <p:sldId id="958" r:id="rId29"/>
    <p:sldId id="959" r:id="rId30"/>
    <p:sldId id="903" r:id="rId31"/>
    <p:sldId id="904" r:id="rId32"/>
    <p:sldId id="905" r:id="rId33"/>
    <p:sldId id="906" r:id="rId34"/>
    <p:sldId id="907" r:id="rId35"/>
    <p:sldId id="908" r:id="rId36"/>
    <p:sldId id="909" r:id="rId37"/>
    <p:sldId id="932" r:id="rId38"/>
    <p:sldId id="933" r:id="rId39"/>
    <p:sldId id="910" r:id="rId40"/>
    <p:sldId id="911" r:id="rId41"/>
    <p:sldId id="912" r:id="rId42"/>
    <p:sldId id="922" r:id="rId43"/>
    <p:sldId id="935" r:id="rId44"/>
    <p:sldId id="936" r:id="rId45"/>
    <p:sldId id="937" r:id="rId46"/>
    <p:sldId id="939" r:id="rId47"/>
    <p:sldId id="848" r:id="rId48"/>
    <p:sldId id="895" r:id="rId49"/>
    <p:sldId id="914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00FF00"/>
    <a:srgbClr val="00FF50"/>
    <a:srgbClr val="660066"/>
    <a:srgbClr val="006B97"/>
    <a:srgbClr val="95CA18"/>
    <a:srgbClr val="222222"/>
    <a:srgbClr val="0033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6866" autoAdjust="0"/>
  </p:normalViewPr>
  <p:slideViewPr>
    <p:cSldViewPr>
      <p:cViewPr varScale="1">
        <p:scale>
          <a:sx n="83" d="100"/>
          <a:sy n="83" d="100"/>
        </p:scale>
        <p:origin x="144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5FB268C1-EBA5-472B-95A2-ACDC594F0C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19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612892AD-D06F-49D3-B304-FCD6871967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197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2892AD-D06F-49D3-B304-FCD6871967F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76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027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75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62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03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47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488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5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84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84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32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0ADDD5-0EE2-4E78-9675-A75E36C6BCD9}" type="slidenum">
              <a:rPr lang="en-US" smtClean="0"/>
              <a:pPr>
                <a:defRPr/>
              </a:pPr>
              <a:t>2</a:t>
            </a:fld>
            <a:endParaRPr lang="en-US" dirty="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74214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99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04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96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66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147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54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64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43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22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943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E20E62-50BB-42A5-973F-E2C9FCE1C844}" type="slidenum">
              <a:rPr lang="en-US" smtClean="0"/>
              <a:pPr>
                <a:defRPr/>
              </a:pPr>
              <a:t>3</a:t>
            </a:fld>
            <a:endParaRPr lang="en-US" dirty="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570250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5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120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59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010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6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991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898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71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878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96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146BC-D9E4-4BB4-AD8E-5D112FA0DDA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34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6804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688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15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73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722FC1-D7E3-4790-B80D-77DACABF14C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061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6810F9-B77E-4ADB-968F-5A2EB5CBB65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915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6810F9-B77E-4ADB-968F-5A2EB5CBB65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91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1DB006-1A8A-4833-861C-FE9AAF988DE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A5E607-02CF-46DC-8E84-2568ED75178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73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D306CA-BE80-4FE4-8DE4-B601723E56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57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01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0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962400"/>
            <a:ext cx="2832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7400" y="3810000"/>
            <a:ext cx="5029200" cy="1600200"/>
          </a:xfrm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Chapter #</a:t>
            </a:r>
          </a:p>
          <a:p>
            <a:r>
              <a:rPr lang="en-US" dirty="0" smtClean="0"/>
              <a:t>Chapter Title Goes Here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609600"/>
            <a:ext cx="5879714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95CA1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495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rgbClr val="95CA18"/>
                </a:solidFill>
                <a:latin typeface="+mn-lt"/>
              </a:defRPr>
            </a:lvl1pPr>
          </a:lstStyle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33400" y="6248400"/>
            <a:ext cx="5486400" cy="45720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95CA18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609600" y="1295400"/>
            <a:ext cx="8001000" cy="0"/>
          </a:xfrm>
          <a:prstGeom prst="line">
            <a:avLst/>
          </a:prstGeom>
          <a:ln w="19050">
            <a:solidFill>
              <a:srgbClr val="006B9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533400" y="6324600"/>
            <a:ext cx="5943600" cy="0"/>
          </a:xfrm>
          <a:prstGeom prst="line">
            <a:avLst/>
          </a:prstGeom>
          <a:ln w="19050">
            <a:solidFill>
              <a:srgbClr val="66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H="1">
            <a:off x="609600" y="1371600"/>
            <a:ext cx="5943600" cy="0"/>
          </a:xfrm>
          <a:prstGeom prst="line">
            <a:avLst/>
          </a:prstGeom>
          <a:ln w="19050">
            <a:solidFill>
              <a:srgbClr val="66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4800600" y="6324600"/>
            <a:ext cx="32004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tx1"/>
                </a:solidFill>
              </a:rPr>
              <a:t>© 2016 Cengage Learning®. May not be scanned, copied or duplicated, or posted to a publicly accessible website, in whole or in part.</a:t>
            </a:r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95CA18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533400" y="6356350"/>
            <a:ext cx="5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rgbClr val="95CA18"/>
                </a:solidFill>
                <a:latin typeface="+mn-lt"/>
              </a:defRPr>
            </a:lvl1pPr>
          </a:lstStyle>
          <a:p>
            <a:pPr algn="l"/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5" r:id="rId1"/>
    <p:sldLayoutId id="2147484796" r:id="rId2"/>
    <p:sldLayoutId id="2147484797" r:id="rId3"/>
    <p:sldLayoutId id="2147484798" r:id="rId4"/>
    <p:sldLayoutId id="2147484799" r:id="rId5"/>
    <p:sldLayoutId id="2147484800" r:id="rId6"/>
    <p:sldLayoutId id="2147484801" r:id="rId7"/>
    <p:sldLayoutId id="2147484802" r:id="rId8"/>
    <p:sldLayoutId id="2147484803" r:id="rId9"/>
    <p:sldLayoutId id="2147484804" r:id="rId10"/>
    <p:sldLayoutId id="2147484805" r:id="rId11"/>
    <p:sldLayoutId id="2147484819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3600" b="1" dirty="0" smtClean="0">
                <a:solidFill>
                  <a:srgbClr val="95CA18"/>
                </a:solidFill>
              </a:rPr>
              <a:t>Android Boot Camp for Developers Using Java, 3E</a:t>
            </a:r>
          </a:p>
          <a:p>
            <a:pPr>
              <a:buNone/>
            </a:pPr>
            <a:endParaRPr lang="en-US" sz="2000" b="1" dirty="0" smtClean="0">
              <a:solidFill>
                <a:srgbClr val="95CA18"/>
              </a:solidFill>
            </a:endParaRPr>
          </a:p>
          <a:p>
            <a:pPr algn="ctr">
              <a:buNone/>
            </a:pPr>
            <a:r>
              <a:rPr lang="en-US" sz="2800" b="1" dirty="0" smtClean="0">
                <a:solidFill>
                  <a:srgbClr val="95CA18"/>
                </a:solidFill>
              </a:rPr>
              <a:t>Chapter 4: Explore! </a:t>
            </a:r>
            <a:br>
              <a:rPr lang="en-US" sz="2800" b="1" dirty="0" smtClean="0">
                <a:solidFill>
                  <a:srgbClr val="95CA18"/>
                </a:solidFill>
              </a:rPr>
            </a:br>
            <a:r>
              <a:rPr lang="en-US" sz="2800" b="1" dirty="0" smtClean="0">
                <a:solidFill>
                  <a:srgbClr val="95CA18"/>
                </a:solidFill>
              </a:rPr>
              <a:t>Icons and Decision-Making Controls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Launcher Icon </a:t>
            </a:r>
            <a:r>
              <a:rPr lang="en-US" sz="1200" dirty="0"/>
              <a:t>(continued)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Customizing a Launcher Icon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FE7918-B3E7-455E-A13D-EF8104C9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98935"/>
            <a:ext cx="7315200" cy="41305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6CC095-89DD-437C-8607-EA2D8E4C94C7}"/>
              </a:ext>
            </a:extLst>
          </p:cNvPr>
          <p:cNvSpPr txBox="1"/>
          <p:nvPr/>
        </p:nvSpPr>
        <p:spPr>
          <a:xfrm>
            <a:off x="3200400" y="3505200"/>
            <a:ext cx="219483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Path: ic_launcher_weight.png</a:t>
            </a:r>
            <a:endParaRPr lang="en-CA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2DE57F-860F-4632-A2BA-C88F030A5AF7}"/>
              </a:ext>
            </a:extLst>
          </p:cNvPr>
          <p:cNvCxnSpPr>
            <a:stCxn id="11" idx="2"/>
          </p:cNvCxnSpPr>
          <p:nvPr/>
        </p:nvCxnSpPr>
        <p:spPr>
          <a:xfrm flipH="1">
            <a:off x="2590823" y="3782199"/>
            <a:ext cx="1706993" cy="5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89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7BDCB0B-30AC-4DB1-A8A0-010F2355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7800"/>
            <a:ext cx="8077200" cy="4717685"/>
          </a:xfrm>
          <a:prstGeom prst="rect">
            <a:avLst/>
          </a:prstGeom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Launcher Icon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E5453-2C88-4565-872F-7653BD0E2B08}"/>
              </a:ext>
            </a:extLst>
          </p:cNvPr>
          <p:cNvSpPr txBox="1"/>
          <p:nvPr/>
        </p:nvSpPr>
        <p:spPr>
          <a:xfrm>
            <a:off x="6553200" y="1329916"/>
            <a:ext cx="219483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AndroidManifest.xml</a:t>
            </a:r>
            <a:endParaRPr lang="en-CA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076636-DAA4-4760-B1E4-BBA133A9DE53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791200" y="1606915"/>
            <a:ext cx="1859416" cy="33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B20A3D-68BB-4583-8CF0-E551B670933D}"/>
              </a:ext>
            </a:extLst>
          </p:cNvPr>
          <p:cNvSpPr txBox="1"/>
          <p:nvPr/>
        </p:nvSpPr>
        <p:spPr>
          <a:xfrm>
            <a:off x="6096000" y="3176200"/>
            <a:ext cx="2575832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@style/AppTheme</a:t>
            </a:r>
            <a:endParaRPr lang="en-CA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497D5C-A79C-420F-8EFD-6F55C1B84A9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257800" y="3314700"/>
            <a:ext cx="838200" cy="39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75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C7B7F45-27E7-4016-A149-36DB5872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52" y="1447800"/>
            <a:ext cx="8094496" cy="4727787"/>
          </a:xfrm>
          <a:prstGeom prst="rect">
            <a:avLst/>
          </a:prstGeom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Launcher Icon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7D394-98C0-4077-9142-79F7C04A9ABD}"/>
              </a:ext>
            </a:extLst>
          </p:cNvPr>
          <p:cNvSpPr txBox="1"/>
          <p:nvPr/>
        </p:nvSpPr>
        <p:spPr>
          <a:xfrm>
            <a:off x="1905000" y="2299900"/>
            <a:ext cx="9144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styles.xml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105B9F-F1F7-4CD0-B440-099CF7454C9B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752600" y="2576899"/>
            <a:ext cx="609600" cy="214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BD6FC7-8461-46BB-A2CE-C8E37B32B57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819400" y="2110178"/>
            <a:ext cx="3352800" cy="32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03F56F4-7E7E-4A9E-A565-292F454A20AC}"/>
              </a:ext>
            </a:extLst>
          </p:cNvPr>
          <p:cNvSpPr/>
          <p:nvPr/>
        </p:nvSpPr>
        <p:spPr>
          <a:xfrm>
            <a:off x="3352800" y="2438400"/>
            <a:ext cx="49530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7772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Launcher Icon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17" y="1748047"/>
            <a:ext cx="4000000" cy="33619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Content Placeholder 8"/>
          <p:cNvSpPr>
            <a:spLocks noGrp="1"/>
          </p:cNvSpPr>
          <p:nvPr>
            <p:ph idx="1"/>
          </p:nvPr>
        </p:nvSpPr>
        <p:spPr>
          <a:xfrm>
            <a:off x="552217" y="2752450"/>
            <a:ext cx="4267200" cy="135309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An Action bar icon as shown in Figure 4-12 is considered a </a:t>
            </a:r>
            <a:r>
              <a:rPr lang="en-US" b="1" dirty="0"/>
              <a:t>logo </a:t>
            </a:r>
            <a:r>
              <a:rPr lang="en-US" dirty="0"/>
              <a:t>that represents what the program’s function is in a single glance; for example, the medical scale conveys the purpose and identity of the app.</a:t>
            </a:r>
          </a:p>
        </p:txBody>
      </p:sp>
    </p:spTree>
    <p:extLst>
      <p:ext uri="{BB962C8B-B14F-4D97-AF65-F5344CB8AC3E}">
        <p14:creationId xmlns:p14="http://schemas.microsoft.com/office/powerpoint/2010/main" val="3432240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sz="3500" dirty="0"/>
              <a:t>String Table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 resources are stored within the /res/values/strings.xml file</a:t>
            </a:r>
          </a:p>
          <a:p>
            <a:r>
              <a:rPr lang="en-US" dirty="0"/>
              <a:t>Any strings you add to the strings.xml file are accessible within your application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19015-58E0-42E3-A3D3-D8699E96A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16769" r="26667" b="54154"/>
          <a:stretch/>
        </p:blipFill>
        <p:spPr>
          <a:xfrm>
            <a:off x="762000" y="3581400"/>
            <a:ext cx="8142509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8574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sz="3500" dirty="0"/>
              <a:t>String Table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2F255-B755-4CF5-B7F4-D4E5C1C83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0"/>
            <a:ext cx="7848600" cy="45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sz="3500" dirty="0" smtClean="0"/>
              <a:t>RadioButton and RadioGroup Controls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</a:t>
            </a:r>
            <a:r>
              <a:rPr lang="en-US" b="1" dirty="0" smtClean="0"/>
              <a:t> </a:t>
            </a:r>
            <a:r>
              <a:rPr lang="en-US" b="1" dirty="0" err="1" smtClean="0"/>
              <a:t>RadioButton</a:t>
            </a:r>
            <a:r>
              <a:rPr lang="en-US" dirty="0" smtClean="0"/>
              <a:t> control selects or deselects an option</a:t>
            </a:r>
            <a:endParaRPr lang="en-US" b="1" dirty="0" smtClean="0"/>
          </a:p>
          <a:p>
            <a:pPr lvl="1"/>
            <a:r>
              <a:rPr lang="en-US" dirty="0" smtClean="0"/>
              <a:t>Can be arranged horizontally or vertically</a:t>
            </a:r>
          </a:p>
          <a:p>
            <a:pPr lvl="1"/>
            <a:r>
              <a:rPr lang="en-US" dirty="0" smtClean="0"/>
              <a:t>Have a label defined by the text property</a:t>
            </a:r>
          </a:p>
          <a:p>
            <a:pPr lvl="1"/>
            <a:r>
              <a:rPr lang="en-US" dirty="0" smtClean="0"/>
              <a:t>Can be initially set to checked or unchecked</a:t>
            </a:r>
          </a:p>
          <a:p>
            <a:pPr lvl="1"/>
            <a:r>
              <a:rPr lang="en-US" dirty="0" smtClean="0"/>
              <a:t>Typically used together in a </a:t>
            </a:r>
            <a:r>
              <a:rPr lang="en-US" b="1" dirty="0" smtClean="0"/>
              <a:t>RadioGroup</a:t>
            </a:r>
          </a:p>
          <a:p>
            <a:pPr lvl="2"/>
            <a:r>
              <a:rPr lang="en-US" dirty="0" smtClean="0"/>
              <a:t>Only one </a:t>
            </a:r>
            <a:r>
              <a:rPr lang="en-US" dirty="0"/>
              <a:t>R</a:t>
            </a:r>
            <a:r>
              <a:rPr lang="en-US" dirty="0" smtClean="0"/>
              <a:t>adioButton in the group can be selected at a time</a:t>
            </a:r>
          </a:p>
          <a:p>
            <a:pPr lvl="1"/>
            <a:r>
              <a:rPr lang="en-US" dirty="0" smtClean="0"/>
              <a:t>Good to offer a default selection (checked = true) for the option that is used most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200" dirty="0"/>
              <a:t>Changing the Text Color of Android Controls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</a:t>
            </a:r>
            <a:r>
              <a:rPr lang="en-US" b="1" dirty="0" smtClean="0"/>
              <a:t>hexadecimal color codes </a:t>
            </a:r>
            <a:r>
              <a:rPr lang="en-US" dirty="0" smtClean="0"/>
              <a:t>to represent RGB (Red, Green, Blue) values</a:t>
            </a:r>
          </a:p>
          <a:p>
            <a:r>
              <a:rPr lang="en-US" dirty="0" smtClean="0"/>
              <a:t>Codes range from 00 to FF  (00 = none, FF = full)</a:t>
            </a:r>
          </a:p>
          <a:p>
            <a:r>
              <a:rPr lang="en-US" dirty="0" smtClean="0"/>
              <a:t>Codes are identified by a pound sign, followed by the RGB values</a:t>
            </a:r>
          </a:p>
          <a:p>
            <a:pPr lvl="1"/>
            <a:r>
              <a:rPr lang="en-US" dirty="0" smtClean="0"/>
              <a:t>#</a:t>
            </a:r>
            <a:r>
              <a:rPr lang="en-US" dirty="0" smtClean="0">
                <a:solidFill>
                  <a:srgbClr val="FF0000"/>
                </a:solidFill>
              </a:rPr>
              <a:t>FF</a:t>
            </a:r>
            <a:r>
              <a:rPr lang="en-US" dirty="0" smtClean="0"/>
              <a:t>0000 is all </a:t>
            </a:r>
            <a:r>
              <a:rPr lang="en-US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US" dirty="0" smtClean="0"/>
              <a:t>#00</a:t>
            </a:r>
            <a:r>
              <a:rPr lang="en-US" dirty="0" smtClean="0">
                <a:solidFill>
                  <a:srgbClr val="00FF00"/>
                </a:solidFill>
              </a:rPr>
              <a:t>FF</a:t>
            </a:r>
            <a:r>
              <a:rPr lang="en-US" dirty="0" smtClean="0"/>
              <a:t>00 is all </a:t>
            </a:r>
            <a:r>
              <a:rPr lang="en-US" dirty="0" smtClean="0">
                <a:solidFill>
                  <a:srgbClr val="00FF00"/>
                </a:solidFill>
              </a:rPr>
              <a:t>GREEN</a:t>
            </a:r>
            <a:endParaRPr lang="en-US" dirty="0">
              <a:solidFill>
                <a:srgbClr val="00FF00"/>
              </a:solidFill>
            </a:endParaRPr>
          </a:p>
          <a:p>
            <a:pPr lvl="1"/>
            <a:r>
              <a:rPr lang="en-US" dirty="0" smtClean="0"/>
              <a:t>#0000</a:t>
            </a:r>
            <a:r>
              <a:rPr lang="en-US" dirty="0" smtClean="0">
                <a:solidFill>
                  <a:srgbClr val="0000FF"/>
                </a:solidFill>
              </a:rPr>
              <a:t>FF</a:t>
            </a:r>
            <a:r>
              <a:rPr lang="en-US" dirty="0" smtClean="0"/>
              <a:t> is all </a:t>
            </a:r>
            <a:r>
              <a:rPr lang="en-US" dirty="0" smtClean="0">
                <a:solidFill>
                  <a:srgbClr val="0000FF"/>
                </a:solidFill>
              </a:rPr>
              <a:t>BLUE</a:t>
            </a:r>
            <a:endParaRPr lang="en-US" dirty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#</a:t>
            </a:r>
            <a:r>
              <a:rPr lang="en-US" dirty="0">
                <a:solidFill>
                  <a:srgbClr val="FF0000"/>
                </a:solidFill>
              </a:rPr>
              <a:t>FF</a:t>
            </a:r>
            <a:r>
              <a:rPr lang="en-US" dirty="0">
                <a:solidFill>
                  <a:srgbClr val="00FF00"/>
                </a:solidFill>
              </a:rPr>
              <a:t>FF</a:t>
            </a:r>
            <a:r>
              <a:rPr lang="en-US" dirty="0">
                <a:solidFill>
                  <a:srgbClr val="0000FF"/>
                </a:solidFill>
              </a:rPr>
              <a:t>00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is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and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00FF00"/>
                </a:solidFill>
              </a:rPr>
              <a:t>GREEN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 smtClean="0">
                <a:solidFill>
                  <a:srgbClr val="FFFF00"/>
                </a:solidFill>
              </a:rPr>
              <a:t>YELLOW</a:t>
            </a:r>
            <a:r>
              <a:rPr lang="en-US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200" dirty="0"/>
              <a:t>Changing the Text Color of Android Controls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383" y="1422482"/>
            <a:ext cx="4771234" cy="482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06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200" dirty="0"/>
              <a:t>Changing the Text Color of Android Controls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9F0064-560C-4344-8D66-D01E98772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33" t="18308"/>
          <a:stretch/>
        </p:blipFill>
        <p:spPr>
          <a:xfrm>
            <a:off x="1752600" y="1611526"/>
            <a:ext cx="5638800" cy="4495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F7AE6-2AB9-4C1F-90E4-F0DB4149F588}"/>
              </a:ext>
            </a:extLst>
          </p:cNvPr>
          <p:cNvSpPr txBox="1"/>
          <p:nvPr/>
        </p:nvSpPr>
        <p:spPr>
          <a:xfrm>
            <a:off x="7315200" y="2362200"/>
            <a:ext cx="16002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added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595A1D-35BC-45D3-A2A2-DB87EBFEF36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67616" y="2500700"/>
            <a:ext cx="747584" cy="39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AA146D-D168-4FBB-BA0C-3E53916A1D5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67616" y="2500700"/>
            <a:ext cx="747584" cy="6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F36913-DCE2-4265-96E7-8157C54274C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67616" y="2500700"/>
            <a:ext cx="747584" cy="88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084A29-D9FA-4DB5-A1F3-3DAA257521C3}"/>
              </a:ext>
            </a:extLst>
          </p:cNvPr>
          <p:cNvSpPr txBox="1"/>
          <p:nvPr/>
        </p:nvSpPr>
        <p:spPr>
          <a:xfrm>
            <a:off x="7239000" y="4933949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7B3408-E6AF-4D64-A589-EE5C5766058A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096000" y="4279047"/>
            <a:ext cx="1143000" cy="79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DCC9F6-A599-4197-9868-09E984362E91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5181600" y="4716937"/>
            <a:ext cx="2057400" cy="35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13F4E9-3CD7-4D94-9B83-BA8BF0962B8E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553200" y="4792877"/>
            <a:ext cx="685800" cy="27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00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 smtClean="0"/>
              <a:t>In this chapter, you learn to:</a:t>
            </a:r>
          </a:p>
          <a:p>
            <a:r>
              <a:rPr lang="en-US" dirty="0" smtClean="0"/>
              <a:t>Create an Android project with a custom icon</a:t>
            </a:r>
          </a:p>
          <a:p>
            <a:r>
              <a:rPr lang="en-US" dirty="0" smtClean="0"/>
              <a:t>Change the text color in controls using hexadecimal colors</a:t>
            </a:r>
          </a:p>
          <a:p>
            <a:r>
              <a:rPr lang="en-US" dirty="0" smtClean="0"/>
              <a:t>Align controls using the gravity properties</a:t>
            </a:r>
          </a:p>
          <a:p>
            <a:r>
              <a:rPr lang="en-US" dirty="0" smtClean="0"/>
              <a:t>Determine layout with the </a:t>
            </a:r>
            <a:r>
              <a:rPr lang="en-US" dirty="0" err="1" smtClean="0"/>
              <a:t>layout:margin</a:t>
            </a:r>
            <a:r>
              <a:rPr lang="en-US" dirty="0" smtClean="0"/>
              <a:t> properties</a:t>
            </a:r>
          </a:p>
          <a:p>
            <a:r>
              <a:rPr lang="en-US" dirty="0" smtClean="0"/>
              <a:t>Place a RadioGroup and </a:t>
            </a:r>
            <a:r>
              <a:rPr lang="en-US" dirty="0"/>
              <a:t>R</a:t>
            </a:r>
            <a:r>
              <a:rPr lang="en-US" dirty="0" smtClean="0"/>
              <a:t>adioButtons in Android applications</a:t>
            </a:r>
          </a:p>
          <a:p>
            <a:r>
              <a:rPr lang="en-US" dirty="0" smtClean="0"/>
              <a:t>Write code for a RadioGroup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12C2C49-BB79-4792-B492-10891B3C4FC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prefix rad to name the control</a:t>
            </a:r>
          </a:p>
          <a:p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500" dirty="0"/>
              <a:t>Adding the </a:t>
            </a:r>
            <a:r>
              <a:rPr lang="en-US" sz="3500" dirty="0" err="1"/>
              <a:t>RadioButton</a:t>
            </a:r>
            <a:r>
              <a:rPr lang="en-US" sz="3500" dirty="0"/>
              <a:t> Group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26D194-D92C-4549-AF9D-AB40E6B73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33" t="18308"/>
          <a:stretch/>
        </p:blipFill>
        <p:spPr>
          <a:xfrm>
            <a:off x="2095500" y="2299386"/>
            <a:ext cx="4953000" cy="39490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67C366-6F00-4F8C-B9B7-DA8BA2AB55A5}"/>
              </a:ext>
            </a:extLst>
          </p:cNvPr>
          <p:cNvSpPr txBox="1"/>
          <p:nvPr/>
        </p:nvSpPr>
        <p:spPr>
          <a:xfrm>
            <a:off x="7162800" y="2884530"/>
            <a:ext cx="16002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added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C8C8AB-B753-4EBD-BA96-DABAFDDF02D1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415216" y="3023030"/>
            <a:ext cx="747584" cy="39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8E1318-8D56-4611-BBEC-7E5109EAEB43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415216" y="3023030"/>
            <a:ext cx="747584" cy="6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C9A054-9602-4542-A6CE-75E1F400D7F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415216" y="3023030"/>
            <a:ext cx="747584" cy="828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277DC5-AF56-4C92-BA1C-45CB199E3C49}"/>
              </a:ext>
            </a:extLst>
          </p:cNvPr>
          <p:cNvSpPr txBox="1"/>
          <p:nvPr/>
        </p:nvSpPr>
        <p:spPr>
          <a:xfrm>
            <a:off x="7086600" y="5456279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B9A654-7855-439C-A931-082BBA93034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943600" y="4801377"/>
            <a:ext cx="1143000" cy="79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2F4C9E-FE24-498B-BDD4-3A919E7AD1A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029200" y="5239267"/>
            <a:ext cx="2057400" cy="35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DEA54C-B084-4510-92E8-A356CB1B415A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6400800" y="5315207"/>
            <a:ext cx="685800" cy="27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7D933D-2833-4B5E-92E4-52C58553A0D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415216" y="3023030"/>
            <a:ext cx="747584" cy="105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039EAC-2313-407F-B6B0-F6369262D9C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415216" y="3023030"/>
            <a:ext cx="747584" cy="209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862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500" dirty="0"/>
              <a:t>Adding the </a:t>
            </a:r>
            <a:r>
              <a:rPr lang="en-US" sz="3500" dirty="0" err="1"/>
              <a:t>RadioButton</a:t>
            </a:r>
            <a:r>
              <a:rPr lang="en-US" sz="3500" dirty="0"/>
              <a:t> Group </a:t>
            </a:r>
            <a:r>
              <a:rPr lang="en-US" sz="1200" dirty="0"/>
              <a:t>(continued)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22993-58E8-4C00-A717-C0BB74669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18154"/>
          <a:stretch/>
        </p:blipFill>
        <p:spPr>
          <a:xfrm>
            <a:off x="838200" y="1524000"/>
            <a:ext cx="7467600" cy="4504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35EF70-A8AE-443C-9D08-E5D3696E55C5}"/>
              </a:ext>
            </a:extLst>
          </p:cNvPr>
          <p:cNvSpPr txBox="1"/>
          <p:nvPr/>
        </p:nvSpPr>
        <p:spPr>
          <a:xfrm>
            <a:off x="8060724" y="4953000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BAFA89-3132-4E60-8A99-26680C87B2C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917724" y="4298098"/>
            <a:ext cx="1143000" cy="79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E2A6DF-E33B-48BD-8E90-920AD0E56B0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003324" y="4735988"/>
            <a:ext cx="2057400" cy="35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76E0C8-38D6-446B-B7A8-32E3A5ED8866}"/>
              </a:ext>
            </a:extLst>
          </p:cNvPr>
          <p:cNvSpPr txBox="1"/>
          <p:nvPr/>
        </p:nvSpPr>
        <p:spPr>
          <a:xfrm>
            <a:off x="3276600" y="3886200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6D4F8-96B4-42A7-A117-03BA07241A3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895600" y="2819400"/>
            <a:ext cx="381000" cy="120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0D0F8-3557-47E0-A670-E08BD7F2227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438400" y="4024700"/>
            <a:ext cx="838200" cy="399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3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A60F6-C0EA-4F66-B8FB-6F9E2AB9A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18154"/>
          <a:stretch/>
        </p:blipFill>
        <p:spPr>
          <a:xfrm>
            <a:off x="838200" y="1524000"/>
            <a:ext cx="7467600" cy="45042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500" dirty="0"/>
              <a:t>Adding the </a:t>
            </a:r>
            <a:r>
              <a:rPr lang="en-US" sz="3500" dirty="0" err="1"/>
              <a:t>RadioButton</a:t>
            </a:r>
            <a:r>
              <a:rPr lang="en-US" sz="3500" dirty="0"/>
              <a:t> Group </a:t>
            </a:r>
            <a:r>
              <a:rPr lang="en-US" sz="1200" dirty="0"/>
              <a:t>(continued)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5EF70-A8AE-443C-9D08-E5D3696E55C5}"/>
              </a:ext>
            </a:extLst>
          </p:cNvPr>
          <p:cNvSpPr txBox="1"/>
          <p:nvPr/>
        </p:nvSpPr>
        <p:spPr>
          <a:xfrm>
            <a:off x="8077200" y="3609201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BAFA89-3132-4E60-8A99-26680C87B2C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772400" y="3048000"/>
            <a:ext cx="304800" cy="69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E2A6DF-E33B-48BD-8E90-920AD0E56B0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696200" y="3509442"/>
            <a:ext cx="381000" cy="23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76E0C8-38D6-446B-B7A8-32E3A5ED8866}"/>
              </a:ext>
            </a:extLst>
          </p:cNvPr>
          <p:cNvSpPr txBox="1"/>
          <p:nvPr/>
        </p:nvSpPr>
        <p:spPr>
          <a:xfrm>
            <a:off x="3276600" y="3886200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6D4F8-96B4-42A7-A117-03BA07241A3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857500" y="2833300"/>
            <a:ext cx="419100" cy="11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0D0F8-3557-47E0-A670-E08BD7F2227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438400" y="4024700"/>
            <a:ext cx="838200" cy="54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0F3FA7-5714-4626-B82A-EB3F7ABE57A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772400" y="3248799"/>
            <a:ext cx="304800" cy="498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248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15D1A7-31B5-41DF-94C5-CE2D935AF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7" t="18154"/>
          <a:stretch/>
        </p:blipFill>
        <p:spPr>
          <a:xfrm>
            <a:off x="876300" y="1495557"/>
            <a:ext cx="7391400" cy="4504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500" dirty="0"/>
              <a:t>Adding the </a:t>
            </a:r>
            <a:r>
              <a:rPr lang="en-US" sz="3500" dirty="0" err="1"/>
              <a:t>RadioButton</a:t>
            </a:r>
            <a:r>
              <a:rPr lang="en-US" sz="3500" dirty="0"/>
              <a:t> Group </a:t>
            </a:r>
            <a:r>
              <a:rPr lang="en-US" sz="1200" dirty="0"/>
              <a:t>(continued)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5EF70-A8AE-443C-9D08-E5D3696E55C5}"/>
              </a:ext>
            </a:extLst>
          </p:cNvPr>
          <p:cNvSpPr txBox="1"/>
          <p:nvPr/>
        </p:nvSpPr>
        <p:spPr>
          <a:xfrm>
            <a:off x="8077200" y="3609201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BAFA89-3132-4E60-8A99-26680C87B2C3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772400" y="3048000"/>
            <a:ext cx="304800" cy="69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E2A6DF-E33B-48BD-8E90-920AD0E56B0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696200" y="3509442"/>
            <a:ext cx="381000" cy="23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76E0C8-38D6-446B-B7A8-32E3A5ED8866}"/>
              </a:ext>
            </a:extLst>
          </p:cNvPr>
          <p:cNvSpPr txBox="1"/>
          <p:nvPr/>
        </p:nvSpPr>
        <p:spPr>
          <a:xfrm>
            <a:off x="3276600" y="3886200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6D4F8-96B4-42A7-A117-03BA07241A3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857500" y="2833300"/>
            <a:ext cx="419100" cy="119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0D0F8-3557-47E0-A670-E08BD7F2227A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362200" y="4024700"/>
            <a:ext cx="914400" cy="644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0F3FA7-5714-4626-B82A-EB3F7ABE57A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772400" y="3248799"/>
            <a:ext cx="304800" cy="498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19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200" dirty="0"/>
              <a:t>Completing the User Interface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A0368-72DB-4C64-B300-A55FD15D4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33" t="18154"/>
          <a:stretch/>
        </p:blipFill>
        <p:spPr>
          <a:xfrm>
            <a:off x="1981200" y="1556951"/>
            <a:ext cx="5181600" cy="4504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1BE061-3F65-4627-BC28-D8607EC0C83A}"/>
              </a:ext>
            </a:extLst>
          </p:cNvPr>
          <p:cNvSpPr txBox="1"/>
          <p:nvPr/>
        </p:nvSpPr>
        <p:spPr>
          <a:xfrm>
            <a:off x="7010400" y="2971800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EE849-456F-4D55-A389-9C098BB6EC4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05600" y="2410599"/>
            <a:ext cx="304800" cy="69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07CF34-1E2B-4917-8145-E82039FFE0C0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629400" y="2872041"/>
            <a:ext cx="381000" cy="23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EAB39-EEB2-4223-9ED5-CE3A697CD02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05600" y="2611398"/>
            <a:ext cx="304800" cy="498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A1544-7426-422F-8847-EBFE6895395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362700" y="3110300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A98796-FD33-4FF5-87A9-6618334C6E23}"/>
              </a:ext>
            </a:extLst>
          </p:cNvPr>
          <p:cNvSpPr txBox="1"/>
          <p:nvPr/>
        </p:nvSpPr>
        <p:spPr>
          <a:xfrm>
            <a:off x="7086600" y="4841909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DC761C-58DE-45B1-AC5F-418A8FD4CAA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943600" y="4187007"/>
            <a:ext cx="1143000" cy="79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59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FFFAB1F-4914-4333-8DE5-B7BCB4AAC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33" t="18154"/>
          <a:stretch/>
        </p:blipFill>
        <p:spPr>
          <a:xfrm>
            <a:off x="1981200" y="1524000"/>
            <a:ext cx="5181600" cy="4504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200" dirty="0"/>
              <a:t>Completing the User Interface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BE061-3F65-4627-BC28-D8607EC0C83A}"/>
              </a:ext>
            </a:extLst>
          </p:cNvPr>
          <p:cNvSpPr txBox="1"/>
          <p:nvPr/>
        </p:nvSpPr>
        <p:spPr>
          <a:xfrm>
            <a:off x="7010400" y="2971800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EE849-456F-4D55-A389-9C098BB6EC4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515100" y="2751683"/>
            <a:ext cx="495300" cy="35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07CF34-1E2B-4917-8145-E82039FFE0C0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477000" y="2971800"/>
            <a:ext cx="533400" cy="13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EAB39-EEB2-4223-9ED5-CE3A697CD02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400800" y="3110300"/>
            <a:ext cx="609600" cy="9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2A1544-7426-422F-8847-EBFE6895395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324600" y="3110300"/>
            <a:ext cx="685800" cy="318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A98796-FD33-4FF5-87A9-6618334C6E23}"/>
              </a:ext>
            </a:extLst>
          </p:cNvPr>
          <p:cNvSpPr txBox="1"/>
          <p:nvPr/>
        </p:nvSpPr>
        <p:spPr>
          <a:xfrm>
            <a:off x="7086600" y="4841909"/>
            <a:ext cx="990600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Constraints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DC761C-58DE-45B1-AC5F-418A8FD4CAA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943600" y="4253300"/>
            <a:ext cx="1143000" cy="727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7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200" dirty="0"/>
              <a:t>Coding a </a:t>
            </a:r>
            <a:r>
              <a:rPr lang="en-US" sz="3200" dirty="0" err="1"/>
              <a:t>RadioButton</a:t>
            </a:r>
            <a:r>
              <a:rPr lang="en-US" sz="3200" dirty="0"/>
              <a:t>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03" y="2610162"/>
            <a:ext cx="4721797" cy="3654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72" y="1752600"/>
            <a:ext cx="7942857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7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200" dirty="0"/>
              <a:t>Coding a </a:t>
            </a:r>
            <a:r>
              <a:rPr lang="en-US" sz="3200" dirty="0" err="1"/>
              <a:t>RadioButton</a:t>
            </a:r>
            <a:r>
              <a:rPr lang="en-US" sz="3200" dirty="0"/>
              <a:t> Control </a:t>
            </a:r>
            <a:r>
              <a:rPr lang="en-US" sz="1200" dirty="0"/>
              <a:t>(continued)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70050"/>
            <a:ext cx="8161905" cy="4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73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200" dirty="0"/>
              <a:t>Coding the Button Control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11888"/>
            <a:ext cx="8066667" cy="3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81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1143000"/>
          </a:xfrm>
        </p:spPr>
        <p:txBody>
          <a:bodyPr/>
          <a:lstStyle/>
          <a:p>
            <a:pPr algn="ctr"/>
            <a:r>
              <a:rPr lang="en-US" sz="3200" dirty="0"/>
              <a:t>Coding the Button Control </a:t>
            </a:r>
            <a:r>
              <a:rPr lang="en-US" sz="1200" dirty="0"/>
              <a:t>(continued)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24" y="1478329"/>
            <a:ext cx="7780952" cy="4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4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r>
              <a:rPr lang="en-US" sz="1200" dirty="0" smtClean="0"/>
              <a:t>(continued)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decisions using an If statement</a:t>
            </a:r>
          </a:p>
          <a:p>
            <a:r>
              <a:rPr lang="en-US" dirty="0" smtClean="0"/>
              <a:t>Make decisions using an If Else statement</a:t>
            </a:r>
          </a:p>
          <a:p>
            <a:r>
              <a:rPr lang="en-US" dirty="0" smtClean="0"/>
              <a:t>Make decisions using logical operators</a:t>
            </a:r>
          </a:p>
          <a:p>
            <a:r>
              <a:rPr lang="en-US" dirty="0" smtClean="0"/>
              <a:t>Display an Android toast notification</a:t>
            </a:r>
          </a:p>
          <a:p>
            <a:r>
              <a:rPr lang="en-US" dirty="0" smtClean="0"/>
              <a:t>Test the isChecked property</a:t>
            </a:r>
          </a:p>
          <a:p>
            <a:r>
              <a:rPr lang="en-US" dirty="0" smtClean="0"/>
              <a:t>Make decisions using nested if statements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98A0640-9F0F-4361-B32A-FB52FF6B049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dirty="0" smtClean="0"/>
              <a:t>Decision structures </a:t>
            </a:r>
            <a:r>
              <a:rPr lang="en-US" dirty="0" smtClean="0"/>
              <a:t>are used to test conditions</a:t>
            </a:r>
          </a:p>
          <a:p>
            <a:r>
              <a:rPr lang="en-US" dirty="0" smtClean="0"/>
              <a:t>Using an </a:t>
            </a:r>
            <a:r>
              <a:rPr lang="en-US" b="1" dirty="0" smtClean="0"/>
              <a:t>If Statement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Statements between the opening and closing braces are executed if the condition is true</a:t>
            </a:r>
            <a:endParaRPr lang="en-US" sz="1000" dirty="0" smtClean="0">
              <a:latin typeface="OCR A Extend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 smtClean="0"/>
              <a:t>Making Decisions with Conditional Statements</a:t>
            </a:r>
            <a:endParaRPr lang="en-US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86" y="2733810"/>
            <a:ext cx="7971428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2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One set of statements are executed if the condition is true and a </a:t>
            </a:r>
            <a:r>
              <a:rPr lang="en-US" dirty="0"/>
              <a:t>different set of statements are executed if the condition is </a:t>
            </a:r>
            <a:r>
              <a:rPr lang="en-US" dirty="0" smtClean="0"/>
              <a:t>false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Using If Else Statements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33" y="1743456"/>
            <a:ext cx="8133333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2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Java strings are compared with the </a:t>
            </a:r>
            <a:r>
              <a:rPr lang="en-US" b="1" dirty="0" smtClean="0"/>
              <a:t>equals method </a:t>
            </a:r>
            <a:r>
              <a:rPr lang="en-US" dirty="0" smtClean="0"/>
              <a:t>(==) of the string class</a:t>
            </a:r>
          </a:p>
          <a:p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Relational Operators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6" y="2895600"/>
            <a:ext cx="8066667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0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Relational </a:t>
            </a:r>
            <a:r>
              <a:rPr lang="en-US" sz="3500" dirty="0" smtClean="0"/>
              <a:t>Operators </a:t>
            </a:r>
            <a:r>
              <a:rPr lang="en-US" sz="1200" dirty="0" smtClean="0"/>
              <a:t>(continued)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41237"/>
            <a:ext cx="7761867" cy="46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8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When more than one condition is tested the conditions are called a </a:t>
            </a:r>
            <a:r>
              <a:rPr lang="en-US" b="1" dirty="0" smtClean="0"/>
              <a:t>compound condition</a:t>
            </a:r>
          </a:p>
          <a:p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Logical Operators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4" y="2890952"/>
            <a:ext cx="80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5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Data Validation</a:t>
            </a:r>
          </a:p>
          <a:p>
            <a:pPr lvl="1"/>
            <a:r>
              <a:rPr lang="en-US" dirty="0" smtClean="0"/>
              <a:t>User entries must be checked for reasonable values</a:t>
            </a:r>
            <a:endParaRPr lang="en-US" b="1" dirty="0" smtClean="0"/>
          </a:p>
          <a:p>
            <a:r>
              <a:rPr lang="en-US" b="1" dirty="0" smtClean="0"/>
              <a:t>Toast Notification</a:t>
            </a:r>
            <a:endParaRPr lang="en-US" b="1" dirty="0"/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toast notification </a:t>
            </a:r>
            <a:r>
              <a:rPr lang="en-US" dirty="0" smtClean="0"/>
              <a:t>communicates messages to the user (message slides upward into view like toast popping out of a toaster)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Data </a:t>
            </a:r>
            <a:r>
              <a:rPr lang="en-US" sz="3500" dirty="0" smtClean="0"/>
              <a:t>Validation </a:t>
            </a:r>
            <a:r>
              <a:rPr lang="en-US" sz="3500" dirty="0"/>
              <a:t>and Toast </a:t>
            </a:r>
            <a:r>
              <a:rPr lang="en-US" sz="3500" dirty="0" smtClean="0"/>
              <a:t>Notifications</a:t>
            </a:r>
            <a:endParaRPr lang="en-US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91" y="4447643"/>
            <a:ext cx="6218809" cy="18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isChecked() method </a:t>
            </a:r>
            <a:r>
              <a:rPr lang="en-US" dirty="0" smtClean="0"/>
              <a:t>determines if the RadioButton object has been selected</a:t>
            </a:r>
            <a:endParaRPr lang="en-US" b="1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Using the </a:t>
            </a:r>
            <a:r>
              <a:rPr lang="en-US" sz="3500" dirty="0" err="1"/>
              <a:t>isChecked</a:t>
            </a:r>
            <a:r>
              <a:rPr lang="en-US" sz="3500" dirty="0"/>
              <a:t>() Method of </a:t>
            </a:r>
            <a:r>
              <a:rPr lang="en-US" sz="3500" dirty="0" err="1"/>
              <a:t>RadioButton</a:t>
            </a:r>
            <a:r>
              <a:rPr lang="en-US" sz="3500" dirty="0"/>
              <a:t> Controls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4" y="3662715"/>
            <a:ext cx="8028571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syntax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err="1" smtClean="0"/>
              <a:t>Double.parseDouble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dirty="0" smtClean="0"/>
              <a:t>converts </a:t>
            </a:r>
            <a:r>
              <a:rPr lang="en-US" dirty="0"/>
              <a:t>input to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Double </a:t>
            </a:r>
            <a:r>
              <a:rPr lang="en-US" dirty="0"/>
              <a:t>data type and </a:t>
            </a:r>
            <a:br>
              <a:rPr lang="en-US" dirty="0"/>
            </a:br>
            <a:r>
              <a:rPr lang="en-US" dirty="0" err="1" smtClean="0"/>
              <a:t>Integer.parseInt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converts </a:t>
            </a:r>
            <a:r>
              <a:rPr lang="en-US" dirty="0"/>
              <a:t>input to 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Integer </a:t>
            </a:r>
            <a:r>
              <a:rPr lang="en-US" dirty="0"/>
              <a:t>data type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Coding the </a:t>
            </a:r>
            <a:r>
              <a:rPr lang="en-US" sz="3500" dirty="0" smtClean="0"/>
              <a:t>Button </a:t>
            </a:r>
            <a:r>
              <a:rPr lang="en-US" sz="3500" dirty="0"/>
              <a:t>Event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1524000"/>
            <a:ext cx="5067300" cy="46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7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Coding the </a:t>
            </a:r>
            <a:r>
              <a:rPr lang="en-US" sz="3500" dirty="0" smtClean="0"/>
              <a:t>Button Event </a:t>
            </a:r>
            <a:r>
              <a:rPr lang="en-US" sz="1200" dirty="0" smtClean="0"/>
              <a:t>(continued)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752600"/>
            <a:ext cx="837450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statements are </a:t>
            </a:r>
            <a:r>
              <a:rPr lang="en-US" b="1" dirty="0" smtClean="0"/>
              <a:t>nested</a:t>
            </a:r>
            <a:r>
              <a:rPr lang="en-US" dirty="0" smtClean="0"/>
              <a:t> when one if statement is inside of another if statement</a:t>
            </a:r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Coding the Nested If Statements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36" y="2743200"/>
            <a:ext cx="629772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Medical Calculator App</a:t>
            </a:r>
          </a:p>
        </p:txBody>
      </p:sp>
      <p:sp>
        <p:nvSpPr>
          <p:cNvPr id="13315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will be creating an app to convert pounds to kilograms and kilograms to pounds</a:t>
            </a:r>
          </a:p>
          <a:p>
            <a:pPr lvl="1"/>
            <a:r>
              <a:rPr lang="en-US" dirty="0" smtClean="0"/>
              <a:t>Formulas needed:</a:t>
            </a:r>
          </a:p>
          <a:p>
            <a:pPr lvl="2"/>
            <a:r>
              <a:rPr lang="en-US" dirty="0" smtClean="0"/>
              <a:t>Kilograms  	= pounds * 2.2</a:t>
            </a:r>
          </a:p>
          <a:p>
            <a:pPr lvl="2"/>
            <a:r>
              <a:rPr lang="en-US" dirty="0" smtClean="0"/>
              <a:t>Pounds      	= kilograms / 2.2</a:t>
            </a:r>
          </a:p>
          <a:p>
            <a:r>
              <a:rPr lang="en-US" dirty="0" smtClean="0"/>
              <a:t>App is designed to be used in a hospital setting to administer medication to patients based on patient weight</a:t>
            </a:r>
          </a:p>
          <a:p>
            <a:pPr lvl="1"/>
            <a:r>
              <a:rPr lang="en-US" dirty="0" smtClean="0"/>
              <a:t>Hospital scales register pounds</a:t>
            </a:r>
          </a:p>
          <a:p>
            <a:pPr lvl="1"/>
            <a:r>
              <a:rPr lang="en-US" dirty="0" smtClean="0"/>
              <a:t>Meds (based on patient weight) dispensed in kilograms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DCBF6309-13F3-4D4A-BC0B-0E279E88F55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Coding the Nested If </a:t>
            </a:r>
            <a:r>
              <a:rPr lang="en-US" sz="3500" dirty="0" smtClean="0"/>
              <a:t>Statements </a:t>
            </a:r>
            <a:r>
              <a:rPr lang="en-US" sz="1200" dirty="0" smtClean="0"/>
              <a:t>(continued)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43" y="1454775"/>
            <a:ext cx="5766914" cy="47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Coding the Nested If </a:t>
            </a:r>
            <a:r>
              <a:rPr lang="en-US" sz="3500" dirty="0" smtClean="0"/>
              <a:t>Statements </a:t>
            </a:r>
            <a:r>
              <a:rPr lang="en-US" sz="1200" dirty="0" smtClean="0"/>
              <a:t>(continued)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" y="1532360"/>
            <a:ext cx="7619048" cy="4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Coding the Nested If </a:t>
            </a:r>
            <a:r>
              <a:rPr lang="en-US" sz="3500" dirty="0" smtClean="0"/>
              <a:t>Statements </a:t>
            </a:r>
            <a:r>
              <a:rPr lang="en-US" sz="1200" dirty="0" smtClean="0"/>
              <a:t>(continued)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17" y="1524000"/>
            <a:ext cx="8485583" cy="41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Coding the Nested If </a:t>
            </a:r>
            <a:r>
              <a:rPr lang="en-US" sz="3500" dirty="0" smtClean="0"/>
              <a:t>Statements </a:t>
            </a:r>
            <a:r>
              <a:rPr lang="en-US" sz="1200" dirty="0" smtClean="0"/>
              <a:t>(continued)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767" y="1473719"/>
            <a:ext cx="5743066" cy="47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5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1143000"/>
          </a:xfrm>
        </p:spPr>
        <p:txBody>
          <a:bodyPr/>
          <a:lstStyle/>
          <a:p>
            <a:r>
              <a:rPr lang="en-US" sz="3500" dirty="0"/>
              <a:t>Coding the Nested If </a:t>
            </a:r>
            <a:r>
              <a:rPr lang="en-US" sz="3500" dirty="0" smtClean="0"/>
              <a:t>Statements </a:t>
            </a:r>
            <a:r>
              <a:rPr lang="en-US" sz="1200" dirty="0" smtClean="0"/>
              <a:t>(continued)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567095"/>
            <a:ext cx="8276190" cy="3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Radiobutton</a:t>
            </a:r>
            <a:r>
              <a:rPr lang="en-US" dirty="0" smtClean="0"/>
              <a:t> Click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077200" cy="44958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Link a method with a radio button in XML file using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android:onClick</a:t>
            </a:r>
            <a:r>
              <a:rPr lang="en-US" dirty="0"/>
              <a:t>="</a:t>
            </a:r>
            <a:r>
              <a:rPr lang="en-US" dirty="0" err="1" smtClean="0"/>
              <a:t>onRadioButtonClicked</a:t>
            </a:r>
            <a:r>
              <a:rPr lang="en-US" dirty="0" smtClean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66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Radiobutton</a:t>
            </a:r>
            <a:r>
              <a:rPr lang="en-US" dirty="0" smtClean="0"/>
              <a:t> Click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077200" cy="4495800"/>
          </a:xfrm>
        </p:spPr>
        <p:txBody>
          <a:bodyPr/>
          <a:lstStyle/>
          <a:p>
            <a:r>
              <a:rPr lang="en-US" dirty="0" smtClean="0"/>
              <a:t>In Java file add following code</a:t>
            </a:r>
          </a:p>
          <a:p>
            <a:pPr marL="800100" lvl="2" indent="0">
              <a:buNone/>
            </a:pPr>
            <a:r>
              <a:rPr lang="en-US" sz="1600" dirty="0"/>
              <a:t>public void </a:t>
            </a:r>
            <a:r>
              <a:rPr lang="en-US" sz="1600" dirty="0" err="1"/>
              <a:t>onRadioButtonClicked</a:t>
            </a:r>
            <a:r>
              <a:rPr lang="en-US" sz="1600" dirty="0"/>
              <a:t>(View view) {</a:t>
            </a:r>
          </a:p>
          <a:p>
            <a:pPr marL="800100" lvl="2" indent="0">
              <a:buNone/>
            </a:pPr>
            <a:endParaRPr lang="en-US" sz="1600" dirty="0"/>
          </a:p>
          <a:p>
            <a:pPr marL="800100" lvl="2" indent="0">
              <a:buNone/>
            </a:pPr>
            <a:r>
              <a:rPr lang="en-US" sz="1600" dirty="0"/>
              <a:t>    // Check which radio button was clicked</a:t>
            </a:r>
          </a:p>
          <a:p>
            <a:pPr marL="800100" lvl="2" indent="0">
              <a:buNone/>
            </a:pPr>
            <a:r>
              <a:rPr lang="en-US" sz="1600" dirty="0"/>
              <a:t>    switch(</a:t>
            </a:r>
            <a:r>
              <a:rPr lang="en-US" sz="1600" dirty="0" err="1"/>
              <a:t>view.getId</a:t>
            </a:r>
            <a:r>
              <a:rPr lang="en-US" sz="1600" dirty="0"/>
              <a:t>()) {</a:t>
            </a:r>
          </a:p>
          <a:p>
            <a:pPr marL="800100" lvl="2" indent="0">
              <a:buNone/>
            </a:pPr>
            <a:r>
              <a:rPr lang="en-US" sz="1600" dirty="0"/>
              <a:t>        case </a:t>
            </a:r>
            <a:r>
              <a:rPr lang="en-US" sz="1600" dirty="0" err="1"/>
              <a:t>R.id.radio_pirates</a:t>
            </a:r>
            <a:r>
              <a:rPr lang="en-US" sz="1600" dirty="0"/>
              <a:t>:</a:t>
            </a:r>
          </a:p>
          <a:p>
            <a:pPr marL="800100" lvl="2" indent="0">
              <a:buNone/>
            </a:pPr>
            <a:r>
              <a:rPr lang="en-US" sz="1600" dirty="0" smtClean="0"/>
              <a:t>		// </a:t>
            </a:r>
            <a:r>
              <a:rPr lang="en-US" sz="1600" dirty="0"/>
              <a:t>Pirates are the best</a:t>
            </a:r>
          </a:p>
          <a:p>
            <a:pPr marL="800100" lvl="2" indent="0">
              <a:buNone/>
            </a:pPr>
            <a:r>
              <a:rPr lang="en-US" sz="1600" dirty="0"/>
              <a:t>            break;</a:t>
            </a:r>
          </a:p>
          <a:p>
            <a:pPr marL="800100" lvl="2" indent="0">
              <a:buNone/>
            </a:pPr>
            <a:r>
              <a:rPr lang="en-US" sz="1600" dirty="0"/>
              <a:t>        case </a:t>
            </a:r>
            <a:r>
              <a:rPr lang="en-US" sz="1600" dirty="0" err="1"/>
              <a:t>R.id.radio_ninjas</a:t>
            </a:r>
            <a:r>
              <a:rPr lang="en-US" sz="1600" dirty="0"/>
              <a:t>:</a:t>
            </a:r>
          </a:p>
          <a:p>
            <a:pPr marL="800100" lvl="2" indent="0">
              <a:buNone/>
            </a:pPr>
            <a:r>
              <a:rPr lang="en-US" sz="1600" smtClean="0"/>
              <a:t>		// </a:t>
            </a:r>
            <a:r>
              <a:rPr lang="en-US" sz="1600" dirty="0"/>
              <a:t>Ninjas rule</a:t>
            </a:r>
          </a:p>
          <a:p>
            <a:pPr marL="800100" lvl="2" indent="0">
              <a:buNone/>
            </a:pPr>
            <a:r>
              <a:rPr lang="en-US" sz="1600" dirty="0"/>
              <a:t>            break;</a:t>
            </a:r>
          </a:p>
          <a:p>
            <a:pPr marL="800100" lvl="2" indent="0">
              <a:buNone/>
            </a:pPr>
            <a:r>
              <a:rPr lang="en-US" sz="1600" dirty="0"/>
              <a:t>    }</a:t>
            </a:r>
          </a:p>
          <a:p>
            <a:pPr marL="800100" lvl="2" indent="0">
              <a:buNone/>
            </a:pPr>
            <a:r>
              <a:rPr lang="en-US" sz="16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65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display a custom launcher icon </a:t>
            </a:r>
            <a:r>
              <a:rPr lang="en-US" dirty="0"/>
              <a:t>instead of the default icon on the home screen of </a:t>
            </a:r>
            <a:r>
              <a:rPr lang="en-US" dirty="0" smtClean="0"/>
              <a:t>an Android </a:t>
            </a:r>
            <a:r>
              <a:rPr lang="en-US" dirty="0"/>
              <a:t>device, tap or click Image Asset on the New menu to open the Asset </a:t>
            </a:r>
            <a:r>
              <a:rPr lang="en-US" dirty="0" smtClean="0"/>
              <a:t>Studio dialog box</a:t>
            </a:r>
          </a:p>
          <a:p>
            <a:r>
              <a:rPr lang="en-US" dirty="0" smtClean="0"/>
              <a:t>Include RadioButton controls to allow users to select or deselect options – only one button can be selected at a time</a:t>
            </a:r>
          </a:p>
          <a:p>
            <a:r>
              <a:rPr lang="en-US" dirty="0" smtClean="0"/>
              <a:t>Android apps use hexadecimal color codes 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layout:margin</a:t>
            </a:r>
            <a:r>
              <a:rPr lang="en-US" dirty="0" smtClean="0"/>
              <a:t> property to change the spacing between objects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6F9B937A-47F6-49AF-A2F2-0EA333EE82D6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sz="1200" dirty="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statements execute statements if a condition is true</a:t>
            </a:r>
          </a:p>
          <a:p>
            <a:r>
              <a:rPr lang="en-US" dirty="0" smtClean="0"/>
              <a:t>If Else statements execute one group of statements if a condition is true and different group of statements if the condition is false</a:t>
            </a:r>
          </a:p>
          <a:p>
            <a:r>
              <a:rPr lang="en-US" dirty="0" smtClean="0"/>
              <a:t>Relational operators are used within the conditional statement</a:t>
            </a:r>
          </a:p>
          <a:p>
            <a:r>
              <a:rPr lang="en-US" dirty="0" smtClean="0"/>
              <a:t>Compound conditions must use logical operators such as &amp;&amp; (And)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6B2F9E3E-A864-4A3F-8364-8A0E86DE1FA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sz="1200" dirty="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Toast notifications display a brief message to a user</a:t>
            </a:r>
          </a:p>
          <a:p>
            <a:r>
              <a:rPr lang="en-US" dirty="0" smtClean="0"/>
              <a:t>Use nested If statements to test a second condition only after determining that a first condition is true or false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6B2F9E3E-A864-4A3F-8364-8A0E86DE1FA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25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Medical </a:t>
            </a:r>
            <a:r>
              <a:rPr lang="en-US" dirty="0"/>
              <a:t>C</a:t>
            </a:r>
            <a:r>
              <a:rPr lang="en-US" dirty="0" smtClean="0"/>
              <a:t>alculator App </a:t>
            </a:r>
            <a:r>
              <a:rPr lang="en-US" sz="1200" dirty="0" smtClean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AFFCC8F7-A93D-453C-B4C2-B5C9DE6E531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77" y="1543050"/>
            <a:ext cx="6433846" cy="4705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Medical Calculator App </a:t>
            </a:r>
            <a:r>
              <a:rPr lang="en-US" sz="1200" dirty="0" smtClean="0"/>
              <a:t>(continued)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Steps to complete the App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Create </a:t>
            </a:r>
            <a:r>
              <a:rPr lang="en-US" sz="2300" dirty="0"/>
              <a:t>a customized launcher icon.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Add the icon using code to display in the </a:t>
            </a:r>
            <a:r>
              <a:rPr lang="en-US" sz="2300" dirty="0" err="1" smtClean="0"/>
              <a:t>ActionBar</a:t>
            </a:r>
            <a:r>
              <a:rPr lang="en-US" sz="2300" dirty="0" smtClean="0"/>
              <a:t>.</a:t>
            </a:r>
            <a:endParaRPr lang="en-US" sz="2300" dirty="0"/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Define a </a:t>
            </a:r>
            <a:r>
              <a:rPr lang="en-US" sz="2300" dirty="0" err="1" smtClean="0"/>
              <a:t>TextField</a:t>
            </a:r>
            <a:r>
              <a:rPr lang="en-US" sz="2300" dirty="0" smtClean="0"/>
              <a:t> for the data entry of the weight of the patient.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Define </a:t>
            </a:r>
            <a:r>
              <a:rPr lang="en-US" sz="2300" dirty="0"/>
              <a:t>a RadioGroup to select pounds to kilograms or kilograms to pounds.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Display </a:t>
            </a:r>
            <a:r>
              <a:rPr lang="en-US" sz="2300" dirty="0"/>
              <a:t>a Toast message for data validation.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Convert </a:t>
            </a:r>
            <a:r>
              <a:rPr lang="en-US" sz="2300" dirty="0"/>
              <a:t>data so it can be used for arithmetic operations.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Perform </a:t>
            </a:r>
            <a:r>
              <a:rPr lang="en-US" sz="2300" dirty="0"/>
              <a:t>arithmetic operations on data the user enters.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Display formatted results.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7975931E-77A1-4318-A1F9-3C381AC0FB7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Launcher Icon</a:t>
            </a:r>
            <a:endParaRPr lang="en-US" sz="1200" dirty="0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The Launcher Icon </a:t>
            </a:r>
            <a:r>
              <a:rPr lang="en-US" dirty="0" smtClean="0"/>
              <a:t>allows you to view which apps are available</a:t>
            </a:r>
            <a:endParaRPr lang="en-US" sz="1200" dirty="0" smtClean="0"/>
          </a:p>
          <a:p>
            <a:pPr lvl="1"/>
            <a:r>
              <a:rPr lang="en-US" dirty="0" smtClean="0"/>
              <a:t>High-quality launcher icons can influence</a:t>
            </a:r>
            <a:br>
              <a:rPr lang="en-US" dirty="0" smtClean="0"/>
            </a:br>
            <a:r>
              <a:rPr lang="en-US" dirty="0" smtClean="0"/>
              <a:t>users to purchase your app</a:t>
            </a:r>
          </a:p>
          <a:p>
            <a:pPr lvl="1"/>
            <a:r>
              <a:rPr lang="en-US" dirty="0" smtClean="0"/>
              <a:t>Icons can establish brand identity</a:t>
            </a:r>
          </a:p>
          <a:p>
            <a:pPr lvl="1"/>
            <a:r>
              <a:rPr lang="en-US" dirty="0" smtClean="0"/>
              <a:t>Simple images with clear visual cues </a:t>
            </a:r>
            <a:br>
              <a:rPr lang="en-US" dirty="0" smtClean="0"/>
            </a:br>
            <a:r>
              <a:rPr lang="en-US" dirty="0" smtClean="0"/>
              <a:t>have a memorable impact</a:t>
            </a:r>
          </a:p>
          <a:p>
            <a:pPr lvl="1"/>
            <a:r>
              <a:rPr lang="en-US" dirty="0" smtClean="0"/>
              <a:t>Icon dimensions are 72 X 72 pixels </a:t>
            </a:r>
            <a:br>
              <a:rPr lang="en-US" dirty="0" smtClean="0"/>
            </a:br>
            <a:r>
              <a:rPr lang="en-US" dirty="0" smtClean="0"/>
              <a:t>for the high-density screen</a:t>
            </a:r>
          </a:p>
          <a:p>
            <a:pPr lvl="1"/>
            <a:r>
              <a:rPr lang="en-US" dirty="0" smtClean="0"/>
              <a:t>Vector graphics as best for icon design because images are easily resized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B903315C-DC04-46D2-9F50-307350B9FA4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209800"/>
            <a:ext cx="1980952" cy="2428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Launcher </a:t>
            </a:r>
            <a:r>
              <a:rPr lang="en-US" dirty="0" smtClean="0"/>
              <a:t>Icon </a:t>
            </a:r>
            <a:r>
              <a:rPr lang="en-US" sz="1200" dirty="0" smtClean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3928408"/>
            <a:ext cx="7162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+mn-lt"/>
              </a:rPr>
              <a:t>When you publish an app to the Android Market, you must provide a 512 × 512 pixel, high-resolution </a:t>
            </a:r>
            <a:r>
              <a:rPr lang="en-US" dirty="0" smtClean="0">
                <a:solidFill>
                  <a:srgbClr val="222222"/>
                </a:solidFill>
                <a:latin typeface="+mn-lt"/>
              </a:rPr>
              <a:t>application icon </a:t>
            </a:r>
            <a:r>
              <a:rPr lang="en-US" dirty="0">
                <a:solidFill>
                  <a:srgbClr val="222222"/>
                </a:solidFill>
                <a:latin typeface="+mn-lt"/>
              </a:rPr>
              <a:t>in the developer console as you upload your program. This icon is displayed in the Android Market to </a:t>
            </a:r>
            <a:r>
              <a:rPr lang="en-US" dirty="0" smtClean="0">
                <a:solidFill>
                  <a:srgbClr val="222222"/>
                </a:solidFill>
                <a:latin typeface="+mn-lt"/>
              </a:rPr>
              <a:t>provide a </a:t>
            </a:r>
            <a:r>
              <a:rPr lang="en-US" dirty="0">
                <a:solidFill>
                  <a:srgbClr val="222222"/>
                </a:solidFill>
                <a:latin typeface="+mn-lt"/>
              </a:rPr>
              <a:t>description of the app and does not replace your launcher icon.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84605"/>
            <a:ext cx="7162800" cy="2401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Launcher Icon </a:t>
            </a:r>
            <a:r>
              <a:rPr lang="en-US" sz="1200" dirty="0"/>
              <a:t>(continued)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Customizing a Launcher Icon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07C908-ECB2-4386-BAD5-B2EA2A618A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33" b="26798"/>
          <a:stretch/>
        </p:blipFill>
        <p:spPr>
          <a:xfrm>
            <a:off x="1752600" y="2057400"/>
            <a:ext cx="5638800" cy="4105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78AB8C-6920-4CE0-8A0D-8D97F577E4CB}"/>
              </a:ext>
            </a:extLst>
          </p:cNvPr>
          <p:cNvSpPr txBox="1"/>
          <p:nvPr/>
        </p:nvSpPr>
        <p:spPr>
          <a:xfrm>
            <a:off x="6477000" y="3962400"/>
            <a:ext cx="1030603" cy="276999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HK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Asset</a:t>
            </a:r>
            <a:endParaRPr lang="en-CA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0E2460-68DE-4E7C-BADF-31F3B0DDD68D}"/>
              </a:ext>
            </a:extLst>
          </p:cNvPr>
          <p:cNvCxnSpPr>
            <a:stCxn id="6" idx="2"/>
          </p:cNvCxnSpPr>
          <p:nvPr/>
        </p:nvCxnSpPr>
        <p:spPr>
          <a:xfrm flipH="1">
            <a:off x="5867400" y="4239399"/>
            <a:ext cx="1124902" cy="5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098489"/>
      </p:ext>
    </p:extLst>
  </p:cSld>
  <p:clrMapOvr>
    <a:masterClrMapping/>
  </p:clrMapOvr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1879</Words>
  <Application>Microsoft Office PowerPoint</Application>
  <PresentationFormat>On-screen Show (4:3)</PresentationFormat>
  <Paragraphs>319</Paragraphs>
  <Slides>49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OCR A Extended</vt:lpstr>
      <vt:lpstr>Times New Roman</vt:lpstr>
      <vt:lpstr>3_Default Design</vt:lpstr>
      <vt:lpstr>PowerPoint Presentation</vt:lpstr>
      <vt:lpstr>Objectives</vt:lpstr>
      <vt:lpstr>Objectives (continued)</vt:lpstr>
      <vt:lpstr>The Medical Calculator App</vt:lpstr>
      <vt:lpstr>The Medical Calculator App (continued)</vt:lpstr>
      <vt:lpstr>The Medical Calculator App (continued)</vt:lpstr>
      <vt:lpstr>The Launcher Icon</vt:lpstr>
      <vt:lpstr>The Launcher Icon (continued)</vt:lpstr>
      <vt:lpstr>The Launcher Icon (continued)</vt:lpstr>
      <vt:lpstr>The Launcher Icon (continued)</vt:lpstr>
      <vt:lpstr>The Launcher Icon (continued)</vt:lpstr>
      <vt:lpstr>The Launcher Icon (continued)</vt:lpstr>
      <vt:lpstr>The Launcher Icon (continued)</vt:lpstr>
      <vt:lpstr>String Table</vt:lpstr>
      <vt:lpstr>String Table (continued)</vt:lpstr>
      <vt:lpstr>RadioButton and RadioGroup Controls</vt:lpstr>
      <vt:lpstr>Changing the Text Color of Android Controls</vt:lpstr>
      <vt:lpstr>Changing the Text Color of Android Controls (continued)</vt:lpstr>
      <vt:lpstr>Changing the Text Color of Android Controls (continued)</vt:lpstr>
      <vt:lpstr>Adding the RadioButton Group</vt:lpstr>
      <vt:lpstr>Adding the RadioButton Group (continued)</vt:lpstr>
      <vt:lpstr>Adding the RadioButton Group (continued)</vt:lpstr>
      <vt:lpstr>Adding the RadioButton Group (continued)</vt:lpstr>
      <vt:lpstr>Completing the User Interface</vt:lpstr>
      <vt:lpstr>Completing the User Interface</vt:lpstr>
      <vt:lpstr>Coding a RadioButton Control</vt:lpstr>
      <vt:lpstr>Coding a RadioButton Control (continued)</vt:lpstr>
      <vt:lpstr>Coding the Button Control</vt:lpstr>
      <vt:lpstr>Coding the Button Control (continued)</vt:lpstr>
      <vt:lpstr>Making Decisions with Conditional Statements</vt:lpstr>
      <vt:lpstr>Using If Else Statements</vt:lpstr>
      <vt:lpstr>Relational Operators</vt:lpstr>
      <vt:lpstr>Relational Operators (continued)</vt:lpstr>
      <vt:lpstr>Logical Operators</vt:lpstr>
      <vt:lpstr>Data Validation and Toast Notifications</vt:lpstr>
      <vt:lpstr>Using the isChecked() Method of RadioButton Controls</vt:lpstr>
      <vt:lpstr>Coding the Button Event</vt:lpstr>
      <vt:lpstr>Coding the Button Event (continued)</vt:lpstr>
      <vt:lpstr>Coding the Nested If Statements</vt:lpstr>
      <vt:lpstr>Coding the Nested If Statements (continued)</vt:lpstr>
      <vt:lpstr>Coding the Nested If Statements (continued)</vt:lpstr>
      <vt:lpstr>Coding the Nested If Statements (continued)</vt:lpstr>
      <vt:lpstr>Coding the Nested If Statements (continued)</vt:lpstr>
      <vt:lpstr>Coding the Nested If Statements (continued)</vt:lpstr>
      <vt:lpstr>Radiobutton Click Events</vt:lpstr>
      <vt:lpstr>Radiobutton Click Events</vt:lpstr>
      <vt:lpstr>Summary</vt:lpstr>
      <vt:lpstr>Summary (continued)</vt:lpstr>
      <vt:lpstr>Summary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2015-07-26T17:56:42Z</dcterms:created>
  <dcterms:modified xsi:type="dcterms:W3CDTF">2022-01-25T17:16:46Z</dcterms:modified>
</cp:coreProperties>
</file>